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105;&#1084;%204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76;&#1074;&#1080;&#1078;&#1077;&#1085;&#1080;&#1077;%20&#1047;&#1077;&#1084;&#1083;&#1080;%20&#1074;&#1086;&#1082;&#1088;&#1091;&#1075;%20&#1057;&#1086;&#1083;&#1085;&#1094;&#1072;.pptx" TargetMode="External"/><Relationship Id="rId2" Type="http://schemas.openxmlformats.org/officeDocument/2006/relationships/hyperlink" Target="&#1085;&#1072;&#1091;&#1095;&#1085;&#1099;&#1081;%20&#1082;&#1083;&#1091;&#1073;.%20&#1076;&#1080;&#1072;&#1083;&#1086;&#1075;.m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7;&#1088;&#1080;&#1105;&#1084;%203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ehnologiya_problemnogo_dialog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105;&#1084;%201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105;&#1084;%20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105;&#1084;%203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45638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«</a:t>
            </a:r>
            <a:r>
              <a:rPr lang="ru-RU" sz="4800" b="1" dirty="0" smtClean="0"/>
              <a:t>Использование проблемно-диалоговых методов обучения для организации занятий в научном клубе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077072"/>
            <a:ext cx="3488432" cy="2088232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/>
              <a:t>ОС «Перспективная </a:t>
            </a:r>
          </a:p>
          <a:p>
            <a:pPr algn="r"/>
            <a:r>
              <a:rPr lang="ru-RU" sz="2400" b="1" i="1" dirty="0" smtClean="0"/>
              <a:t>начальная школа»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/>
              <a:t>Прием 4</a:t>
            </a:r>
            <a:r>
              <a:rPr lang="ru-RU" b="1" dirty="0" smtClean="0"/>
              <a:t>.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Предъявление практического задания,</a:t>
            </a:r>
            <a:r>
              <a:rPr lang="ru-RU" b="1" dirty="0" smtClean="0"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не сходного 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с предыдущими</a:t>
            </a: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Проблемная </a:t>
            </a:r>
            <a:r>
              <a:rPr lang="ru-RU" dirty="0" smtClean="0"/>
              <a:t>ситуация с противоречием между необходимостью и невозможностью выполнить задание учителя создается </a:t>
            </a:r>
            <a:r>
              <a:rPr lang="ru-RU" b="1" dirty="0" smtClean="0"/>
              <a:t>практическим заданием, не сходным с предыдущим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Побуждение к осознанию проблемы</a:t>
            </a:r>
            <a:r>
              <a:rPr lang="ru-RU" dirty="0" smtClean="0"/>
              <a:t> осуществляется репликами: «Вы смогли выполнить задание? В чем затруднение? Чем это задание не похоже на предыдущее?».</a:t>
            </a:r>
          </a:p>
          <a:p>
            <a:r>
              <a:rPr lang="ru-RU" b="1" dirty="0" smtClean="0"/>
              <a:t>Побуждение к формулированию проблемы</a:t>
            </a:r>
            <a:r>
              <a:rPr lang="ru-RU" dirty="0" smtClean="0"/>
              <a:t> осуществляется одной из реплик по выбору.</a:t>
            </a:r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2" action="ppaction://hlinkfile"/>
          </p:cNvPr>
          <p:cNvSpPr/>
          <p:nvPr/>
        </p:nvSpPr>
        <p:spPr>
          <a:xfrm>
            <a:off x="7812360" y="5733256"/>
            <a:ext cx="64807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Практикум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Задание 1.</a:t>
            </a:r>
            <a:r>
              <a:rPr lang="ru-RU" dirty="0" smtClean="0"/>
              <a:t> Определите, какой приём использовался для создания проблемной ситуации.</a:t>
            </a:r>
          </a:p>
          <a:p>
            <a:pPr>
              <a:buNone/>
            </a:pPr>
            <a:r>
              <a:rPr lang="ru-RU" b="1" dirty="0" smtClean="0"/>
              <a:t>Тема </a:t>
            </a:r>
            <a:r>
              <a:rPr lang="ru-RU" b="1" dirty="0" smtClean="0"/>
              <a:t>«Движение Земли вокруг Солнца</a:t>
            </a:r>
            <a:r>
              <a:rPr lang="ru-RU" b="1" dirty="0" smtClean="0"/>
              <a:t>» </a:t>
            </a:r>
            <a:r>
              <a:rPr lang="ru-RU" b="1" dirty="0" smtClean="0">
                <a:hlinkClick r:id="rId2" action="ppaction://hlinkfile"/>
              </a:rPr>
              <a:t>(видеофрагмент).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Выгнутая вниз стрелка 3">
            <a:hlinkClick r:id="rId3" action="ppaction://hlinkpres?slideindex=1&amp;slidetitle="/>
          </p:cNvPr>
          <p:cNvSpPr/>
          <p:nvPr/>
        </p:nvSpPr>
        <p:spPr>
          <a:xfrm>
            <a:off x="7668344" y="5517232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>
            <a:hlinkClick r:id="rId4" action="ppaction://hlinkfile"/>
          </p:cNvPr>
          <p:cNvSpPr/>
          <p:nvPr/>
        </p:nvSpPr>
        <p:spPr>
          <a:xfrm>
            <a:off x="7668344" y="4797152"/>
            <a:ext cx="57606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Практикум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Задание 2. </a:t>
            </a:r>
            <a:r>
              <a:rPr lang="ru-RU" dirty="0" smtClean="0"/>
              <a:t>Смоделируйте проблемную ситуацию, используя подходящий приём.</a:t>
            </a:r>
          </a:p>
          <a:p>
            <a:pPr>
              <a:buNone/>
            </a:pPr>
            <a:r>
              <a:rPr lang="ru-RU" b="1" dirty="0" smtClean="0"/>
              <a:t>Тема «Насекомые»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651760"/>
          <a:ext cx="871296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Иллюстрация художника- </a:t>
                      </a:r>
                    </a:p>
                    <a:p>
                      <a:pPr algn="ctr"/>
                      <a:r>
                        <a:rPr lang="ru-RU" sz="2400" dirty="0" smtClean="0"/>
                        <a:t>современника И. А. Крылова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Иллюстрация </a:t>
                      </a:r>
                    </a:p>
                    <a:p>
                      <a:pPr algn="ctr"/>
                      <a:r>
                        <a:rPr lang="ru-RU" sz="2400" dirty="0" smtClean="0"/>
                        <a:t>современного художника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top-antropos.com/images/15/Krylov/%D0%9B%D0%B0%D1%84%D0%BE%D0%BD%D1%82%D0%B5%D0%BD.%20%D0%A6%D0%B8%D0%BA%D0%B0%D0%B4%D0%B0%20%D0%B8%20%D0%BC%D1%83%D1%80%D0%B0%D0%B2%D0%B5%D0%B9%20(2).jpg"/>
          <p:cNvPicPr/>
          <p:nvPr/>
        </p:nvPicPr>
        <p:blipFill>
          <a:blip r:embed="rId2" cstate="print"/>
          <a:srcRect r="12308"/>
          <a:stretch>
            <a:fillRect/>
          </a:stretch>
        </p:blipFill>
        <p:spPr bwMode="auto">
          <a:xfrm>
            <a:off x="251520" y="3645024"/>
            <a:ext cx="41044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malenkii-genii.ru/images/diafilm/diafilm-926/diafilm-14.jpg"/>
          <p:cNvPicPr/>
          <p:nvPr/>
        </p:nvPicPr>
        <p:blipFill>
          <a:blip r:embed="rId3" cstate="print"/>
          <a:srcRect l="4827" b="22526"/>
          <a:stretch>
            <a:fillRect/>
          </a:stretch>
        </p:blipFill>
        <p:spPr bwMode="auto">
          <a:xfrm>
            <a:off x="4572000" y="3573016"/>
            <a:ext cx="425905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b="1" dirty="0" err="1" smtClean="0">
                <a:latin typeface="Cambria" pitchFamily="18" charset="0"/>
              </a:rPr>
              <a:t>Цель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деятельности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научн</a:t>
            </a:r>
            <a:r>
              <a:rPr lang="ru-RU" sz="4000" b="1" dirty="0" err="1" smtClean="0">
                <a:latin typeface="Cambria" pitchFamily="18" charset="0"/>
              </a:rPr>
              <a:t>ых</a:t>
            </a:r>
            <a:r>
              <a:rPr lang="ru-RU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клуб</a:t>
            </a:r>
            <a:r>
              <a:rPr lang="ru-RU" sz="4000" b="1" dirty="0" err="1" smtClean="0">
                <a:latin typeface="Cambria" pitchFamily="18" charset="0"/>
              </a:rPr>
              <a:t>ов</a:t>
            </a:r>
            <a:r>
              <a:rPr lang="ru-RU" sz="4000" b="1" dirty="0" smtClean="0">
                <a:latin typeface="Cambria" pitchFamily="18" charset="0"/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ambria" pitchFamily="18" charset="0"/>
              </a:rPr>
              <a:t>формирование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универсальных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учебных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действий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об</a:t>
            </a:r>
            <a:r>
              <a:rPr lang="en-US" sz="3200" dirty="0" err="1" smtClean="0">
                <a:latin typeface="Cambria" pitchFamily="18" charset="0"/>
              </a:rPr>
              <a:t>уча</a:t>
            </a:r>
            <a:r>
              <a:rPr lang="ru-RU" sz="3200" dirty="0" err="1" smtClean="0">
                <a:latin typeface="Cambria" pitchFamily="18" charset="0"/>
              </a:rPr>
              <a:t>ю</a:t>
            </a:r>
            <a:r>
              <a:rPr lang="en-US" sz="3200" dirty="0" err="1" smtClean="0">
                <a:latin typeface="Cambria" pitchFamily="18" charset="0"/>
              </a:rPr>
              <a:t>щихся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начальной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школы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методом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прямого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диалогового</a:t>
            </a:r>
            <a:r>
              <a:rPr lang="ru-RU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общения</a:t>
            </a:r>
            <a:r>
              <a:rPr lang="en-US" sz="3200" dirty="0" smtClean="0">
                <a:latin typeface="Cambria" pitchFamily="18" charset="0"/>
              </a:rPr>
              <a:t> с </a:t>
            </a:r>
            <a:r>
              <a:rPr lang="ru-RU" sz="3200" dirty="0" smtClean="0">
                <a:latin typeface="Cambria" pitchFamily="18" charset="0"/>
              </a:rPr>
              <a:t>«</a:t>
            </a:r>
            <a:r>
              <a:rPr lang="en-US" sz="3200" dirty="0" err="1" smtClean="0">
                <a:latin typeface="Cambria" pitchFamily="18" charset="0"/>
              </a:rPr>
              <a:t>умным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взрослым</a:t>
            </a:r>
            <a:r>
              <a:rPr lang="ru-RU" sz="3200" dirty="0" smtClean="0">
                <a:latin typeface="Cambria" pitchFamily="18" charset="0"/>
              </a:rPr>
              <a:t>» (</a:t>
            </a:r>
            <a:r>
              <a:rPr lang="en-US" sz="3200" dirty="0" err="1" smtClean="0">
                <a:latin typeface="Cambria" pitchFamily="18" charset="0"/>
              </a:rPr>
              <a:t>носителем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информации</a:t>
            </a:r>
            <a:r>
              <a:rPr lang="ru-RU" sz="3200" dirty="0" smtClean="0">
                <a:latin typeface="Cambria" pitchFamily="18" charset="0"/>
              </a:rPr>
              <a:t>), включая </a:t>
            </a:r>
            <a:r>
              <a:rPr lang="en-US" sz="3200" dirty="0" err="1" smtClean="0">
                <a:latin typeface="Cambria" pitchFamily="18" charset="0"/>
              </a:rPr>
              <a:t>электронн</a:t>
            </a:r>
            <a:r>
              <a:rPr lang="ru-RU" sz="3200" dirty="0" err="1" smtClean="0">
                <a:latin typeface="Cambria" pitchFamily="18" charset="0"/>
              </a:rPr>
              <a:t>ую</a:t>
            </a:r>
            <a:r>
              <a:rPr lang="ru-RU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или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почтов</a:t>
            </a:r>
            <a:r>
              <a:rPr lang="ru-RU" sz="3200" dirty="0" err="1" smtClean="0">
                <a:latin typeface="Cambria" pitchFamily="18" charset="0"/>
              </a:rPr>
              <a:t>ую</a:t>
            </a:r>
            <a:r>
              <a:rPr lang="ru-RU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переписк</a:t>
            </a:r>
            <a:r>
              <a:rPr lang="ru-RU" sz="3200" dirty="0" smtClean="0">
                <a:latin typeface="Cambria" pitchFamily="18" charset="0"/>
              </a:rPr>
              <a:t>у.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Проблемно-диалогическое обучение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49377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hlinkClick r:id="rId2" action="ppaction://hlinkfile"/>
              </a:rPr>
              <a:t>Проблемно-диалогическое обучение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ru-RU" dirty="0" smtClean="0"/>
              <a:t>– тип обучения, обеспечивающий творческое усвоение знаний учениками посредством специально организованного учителем диалога. </a:t>
            </a:r>
          </a:p>
          <a:p>
            <a:pPr algn="just"/>
            <a:r>
              <a:rPr lang="ru-RU" b="1" dirty="0" smtClean="0"/>
              <a:t>Побуждающий диалог</a:t>
            </a:r>
            <a:r>
              <a:rPr lang="ru-RU" dirty="0" smtClean="0"/>
              <a:t> состоит из отдельных стимулирующих реплик, которые помогают ученику работать по-настоящему творчески, и поэтому развивает творческие способности учащихся. </a:t>
            </a:r>
            <a:endParaRPr lang="ru-RU" dirty="0" smtClean="0"/>
          </a:p>
          <a:p>
            <a:pPr algn="just"/>
            <a:r>
              <a:rPr lang="ru-RU" b="1" dirty="0" smtClean="0"/>
              <a:t>Подводящий диалог</a:t>
            </a:r>
            <a:r>
              <a:rPr lang="ru-RU" dirty="0" smtClean="0"/>
              <a:t> представляет собой систему посильных ученикам вопросов и заданий, которая активно задействует и соответственно развивает логическое мышление учеников.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Классификация методов обучения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2" y="1268760"/>
          <a:ext cx="8568950" cy="559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627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Calibri"/>
                        </a:rPr>
                        <a:t>Методы 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Calibri"/>
                        </a:rPr>
                        <a:t>Проблемно-диалогические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Calibri"/>
                        </a:rPr>
                        <a:t>Традиционные 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2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Calibri"/>
                        </a:rPr>
                        <a:t>постановки проблемы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Calibri"/>
                        </a:rPr>
                        <a:t>побуждающий от проблемной ситуации диалог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Calibri"/>
                        </a:rPr>
                        <a:t>подводящий к теме диалог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сообщение темы с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мотивирующим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приемом (приёмы «яркое пятно», «актуальность»)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сообщение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темы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Calibri"/>
                        </a:rPr>
                        <a:t>поиска решения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побуждающий к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выдвижению и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проверке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гипотез диалог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подводящий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от проблемы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диалог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подводящий без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проблемы диалог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сообщение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знаний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Побуждающий </a:t>
            </a:r>
            <a:r>
              <a:rPr lang="ru-RU" b="1" dirty="0" smtClean="0"/>
              <a:t>от проблемной ситуации диалог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Тип проблемной ситуации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Приемы создания проблемной ситуации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Побуждение к осознанию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противоречия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Побуждение к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формулированию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проблемы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 удивлением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1. Одновременно предъявить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ученикам противоречивые факты, теории, мнения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</a:t>
                      </a: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Что вас удивило?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- Что интересного заметили?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- Какие факты налицо?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Выбрать подходящее: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Какой возникает вопрос?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Какая будет тема урока?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2. Столкнуть мнения учеников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вопросом или практическим заданием на новый материал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Вопрос был один? А сколько мнений? </a:t>
                      </a:r>
                      <a:r>
                        <a:rPr lang="ru-RU" sz="1600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или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- </a:t>
                      </a: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Задание было одно? А как вы его выполнили?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Почему так получилось? Чего мы не знаем?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484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Побуждающий </a:t>
            </a:r>
            <a:r>
              <a:rPr lang="ru-RU" b="1" dirty="0" smtClean="0"/>
              <a:t>от проблемной ситуации диалог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084766"/>
          <a:ext cx="8229600" cy="5773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42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Тип проблемной ситуации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Приемы создания проблемной ситуации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Побуждение к осознанию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противоречия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Побуждение к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формулированию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проблемы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50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 удивлением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ru-RU" sz="1400" b="1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Шаг 1.</a:t>
                      </a: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Выявить житейское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представление учащихся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вопросом или практическим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заданием «на ошибку»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Шаг 2.</a:t>
                      </a: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Предъявить научный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факт сообщением, расчетом,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экспериментом, наглядностью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Вы сначала как думали?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- А как на самом деле?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Выбрать подходящее: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Какой возникает вопрос?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Какая будет тема урока?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9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С затруднением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4. Дать практическое задание,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 не сходное с предыдущими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– Вы смогли выполнить задание? 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- В чем затруднение? 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31F20"/>
                          </a:solidFill>
                          <a:latin typeface="+mj-lt"/>
                          <a:ea typeface="Calibri"/>
                          <a:cs typeface="Calibri"/>
                        </a:rPr>
                        <a:t>- Чем это задание не похоже на предыдущие?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Приём 1. Предъявление ученикам противоречивых фактов, теорий, мнени</a:t>
            </a:r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Проблемная ситуация с противоречивыми положениями создается </a:t>
            </a:r>
            <a:r>
              <a:rPr lang="ru-RU" b="1" dirty="0" smtClean="0"/>
              <a:t>одновременным предъявлением классу противоречивых</a:t>
            </a:r>
            <a:r>
              <a:rPr lang="ru-RU" dirty="0" smtClean="0"/>
              <a:t> </a:t>
            </a:r>
            <a:r>
              <a:rPr lang="ru-RU" b="1" dirty="0" smtClean="0"/>
              <a:t>фактов, теорий, мнений.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 данном случае </a:t>
            </a:r>
            <a:r>
              <a:rPr lang="ru-RU" b="1" dirty="0" smtClean="0"/>
              <a:t>факт</a:t>
            </a:r>
            <a:r>
              <a:rPr lang="ru-RU" dirty="0" smtClean="0"/>
              <a:t> понимается как единичная научная информация, </a:t>
            </a:r>
            <a:r>
              <a:rPr lang="ru-RU" b="1" dirty="0" smtClean="0"/>
              <a:t>теория</a:t>
            </a:r>
            <a:r>
              <a:rPr lang="ru-RU" dirty="0" smtClean="0"/>
              <a:t> – система научных взглядов, </a:t>
            </a:r>
            <a:r>
              <a:rPr lang="ru-RU" b="1" dirty="0" smtClean="0"/>
              <a:t>мнение</a:t>
            </a:r>
            <a:r>
              <a:rPr lang="ru-RU" dirty="0" smtClean="0"/>
              <a:t> – позиция отдельного человека.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Побуждение к осознанию противоречия</a:t>
            </a:r>
            <a:r>
              <a:rPr lang="ru-RU" dirty="0" smtClean="0"/>
              <a:t> осуществляется репликами: «Что вас удивило? </a:t>
            </a:r>
            <a:r>
              <a:rPr lang="ru-RU" dirty="0" smtClean="0"/>
              <a:t>Что интересного </a:t>
            </a:r>
            <a:r>
              <a:rPr lang="ru-RU" dirty="0" smtClean="0"/>
              <a:t>заметили? Какое противоречие налицо?». </a:t>
            </a:r>
          </a:p>
          <a:p>
            <a:r>
              <a:rPr lang="ru-RU" b="1" dirty="0" smtClean="0"/>
              <a:t>Побуждение к формулированию проблемы</a:t>
            </a:r>
            <a:r>
              <a:rPr lang="ru-RU" dirty="0" smtClean="0"/>
              <a:t> осуществляется одной из двух возможных реплик по выбору.</a:t>
            </a:r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2" action="ppaction://hlinkfile"/>
          </p:cNvPr>
          <p:cNvSpPr/>
          <p:nvPr/>
        </p:nvSpPr>
        <p:spPr>
          <a:xfrm>
            <a:off x="7740352" y="5661248"/>
            <a:ext cx="648072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4421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/>
              <a:t>Приём 2.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Столкновение 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мнения учеников</a:t>
            </a:r>
            <a:r>
              <a:rPr lang="ru-RU" b="1" dirty="0" smtClean="0">
                <a:ea typeface="Calibri"/>
                <a:cs typeface="Times New Roman"/>
              </a:rPr>
              <a:t/>
            </a:r>
            <a:br>
              <a:rPr lang="ru-RU" b="1" dirty="0" smtClean="0"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вопросом или практическим заданием на </a:t>
            </a:r>
            <a:r>
              <a:rPr lang="ru-RU" b="1" dirty="0" smtClean="0">
                <a:solidFill>
                  <a:srgbClr val="231F20"/>
                </a:solidFill>
                <a:ea typeface="Calibri"/>
                <a:cs typeface="Calibri"/>
              </a:rPr>
              <a:t>новый материал</a:t>
            </a: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Проблемная ситуация со столкновением мнений учеников класса создается </a:t>
            </a:r>
            <a:r>
              <a:rPr lang="ru-RU" b="1" dirty="0" smtClean="0"/>
              <a:t>вопросом</a:t>
            </a:r>
            <a:r>
              <a:rPr lang="ru-RU" dirty="0" smtClean="0"/>
              <a:t> или </a:t>
            </a:r>
            <a:r>
              <a:rPr lang="ru-RU" b="1" dirty="0" smtClean="0"/>
              <a:t>практическим заданием</a:t>
            </a:r>
            <a:r>
              <a:rPr lang="ru-RU" dirty="0" smtClean="0"/>
              <a:t> на новый материал.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Побуждение к осознанию противоречия</a:t>
            </a:r>
            <a:r>
              <a:rPr lang="ru-RU" dirty="0" smtClean="0"/>
              <a:t> осуществляется репликами: «Вопрос был один? А мнений сколько?» или «Задание было одно? А выполнили вы его как?». </a:t>
            </a:r>
          </a:p>
          <a:p>
            <a:r>
              <a:rPr lang="ru-RU" dirty="0" smtClean="0"/>
              <a:t>И далее общий текст: «Почему так получилось? Чего мы еще не знаем?».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Побуждение к формулированию проблемы</a:t>
            </a:r>
            <a:r>
              <a:rPr lang="ru-RU" dirty="0" smtClean="0"/>
              <a:t> осуществляется одной из реплик по выбору.</a:t>
            </a:r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2" action="ppaction://hlinkfile"/>
          </p:cNvPr>
          <p:cNvSpPr/>
          <p:nvPr/>
        </p:nvSpPr>
        <p:spPr>
          <a:xfrm>
            <a:off x="7524328" y="5589240"/>
            <a:ext cx="720080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Приём 3. Выявление житейского представления и предъявление научного факта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Проблемная ситуация с противоречием между житейским (т.е. ограниченным или ошибочным) представлением учеников и научным фактом создается в два шага. </a:t>
            </a:r>
          </a:p>
          <a:p>
            <a:r>
              <a:rPr lang="ru-RU" dirty="0" smtClean="0"/>
              <a:t>Сначала (</a:t>
            </a:r>
            <a:r>
              <a:rPr lang="ru-RU" b="1" dirty="0" smtClean="0"/>
              <a:t>шаг 1</a:t>
            </a:r>
            <a:r>
              <a:rPr lang="ru-RU" dirty="0" smtClean="0"/>
              <a:t>) учитель </a:t>
            </a:r>
            <a:r>
              <a:rPr lang="ru-RU" b="1" dirty="0" smtClean="0"/>
              <a:t>выявляет житейское представление</a:t>
            </a:r>
            <a:r>
              <a:rPr lang="ru-RU" dirty="0" smtClean="0"/>
              <a:t> учеников </a:t>
            </a:r>
            <a:r>
              <a:rPr lang="ru-RU" b="1" dirty="0" smtClean="0"/>
              <a:t>вопросом или практическим заданием «на ошибку». </a:t>
            </a:r>
          </a:p>
          <a:p>
            <a:r>
              <a:rPr lang="ru-RU" dirty="0" smtClean="0"/>
              <a:t>Затем (</a:t>
            </a:r>
            <a:r>
              <a:rPr lang="ru-RU" b="1" dirty="0" smtClean="0"/>
              <a:t>шаг 2</a:t>
            </a:r>
            <a:r>
              <a:rPr lang="ru-RU" dirty="0" smtClean="0"/>
              <a:t>) сообщением, экспериментом, расчетами или наглядностью </a:t>
            </a:r>
            <a:r>
              <a:rPr lang="ru-RU" b="1" dirty="0" smtClean="0"/>
              <a:t>предъявляет научный факт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Побуждение к осознанию противоречия осуществляется репликами: </a:t>
            </a:r>
            <a:r>
              <a:rPr lang="ru-RU" b="1" dirty="0" smtClean="0"/>
              <a:t>«Вы что думали сначала? А что оказывается на самом деле?». </a:t>
            </a:r>
          </a:p>
          <a:p>
            <a:r>
              <a:rPr lang="ru-RU" dirty="0" smtClean="0"/>
              <a:t>Побуждение к формулированию проблемы осуществляется одной из реплик по выбору.</a:t>
            </a:r>
          </a:p>
          <a:p>
            <a:endParaRPr lang="ru-RU" dirty="0"/>
          </a:p>
        </p:txBody>
      </p:sp>
      <p:sp>
        <p:nvSpPr>
          <p:cNvPr id="4" name="Выгнутая вниз стрелка 3">
            <a:hlinkClick r:id="rId2" action="ppaction://hlinkfile"/>
          </p:cNvPr>
          <p:cNvSpPr/>
          <p:nvPr/>
        </p:nvSpPr>
        <p:spPr>
          <a:xfrm>
            <a:off x="7956376" y="5733256"/>
            <a:ext cx="57606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423</TotalTime>
  <Words>634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 «Использование проблемно-диалоговых методов обучения для организации занятий в научном клубе»</vt:lpstr>
      <vt:lpstr>      Цель деятельности научных клубов: </vt:lpstr>
      <vt:lpstr>Проблемно-диалогическое обучение</vt:lpstr>
      <vt:lpstr>Классификация методов обучения</vt:lpstr>
      <vt:lpstr>Побуждающий от проблемной ситуации диалог </vt:lpstr>
      <vt:lpstr>Побуждающий от проблемной ситуации диалог </vt:lpstr>
      <vt:lpstr>Приём 1. Предъявление ученикам противоречивых фактов, теорий, мнений</vt:lpstr>
      <vt:lpstr>Приём 2. Столкновение мнения учеников вопросом или практическим заданием на новый материал   </vt:lpstr>
      <vt:lpstr>Приём 3. Выявление житейского представления и предъявление научного факта </vt:lpstr>
      <vt:lpstr>Прием 4. Предъявление практического задания, не сходного с предыдущими  </vt:lpstr>
      <vt:lpstr>Практикум </vt:lpstr>
      <vt:lpstr>Практикум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«Основные подходы к организации деятельности научных клубов»</dc:title>
  <dc:creator>User</dc:creator>
  <cp:lastModifiedBy>User</cp:lastModifiedBy>
  <cp:revision>45</cp:revision>
  <dcterms:created xsi:type="dcterms:W3CDTF">2017-03-20T16:32:05Z</dcterms:created>
  <dcterms:modified xsi:type="dcterms:W3CDTF">2018-04-04T14:20:30Z</dcterms:modified>
</cp:coreProperties>
</file>